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7" r:id="rId3"/>
    <p:sldId id="512" r:id="rId4"/>
    <p:sldId id="461" r:id="rId5"/>
    <p:sldId id="462" r:id="rId6"/>
    <p:sldId id="457" r:id="rId7"/>
    <p:sldId id="513" r:id="rId8"/>
    <p:sldId id="468" r:id="rId9"/>
    <p:sldId id="458" r:id="rId10"/>
    <p:sldId id="469" r:id="rId11"/>
    <p:sldId id="466" r:id="rId12"/>
    <p:sldId id="470" r:id="rId13"/>
    <p:sldId id="514" r:id="rId14"/>
    <p:sldId id="471" r:id="rId15"/>
    <p:sldId id="472" r:id="rId16"/>
    <p:sldId id="475" r:id="rId17"/>
    <p:sldId id="516" r:id="rId18"/>
    <p:sldId id="517" r:id="rId19"/>
    <p:sldId id="518" r:id="rId20"/>
    <p:sldId id="479" r:id="rId21"/>
    <p:sldId id="480" r:id="rId22"/>
    <p:sldId id="515" r:id="rId23"/>
    <p:sldId id="483" r:id="rId24"/>
    <p:sldId id="484" r:id="rId25"/>
    <p:sldId id="488" r:id="rId26"/>
    <p:sldId id="489" r:id="rId27"/>
    <p:sldId id="490" r:id="rId28"/>
    <p:sldId id="519" r:id="rId29"/>
    <p:sldId id="520" r:id="rId30"/>
    <p:sldId id="485" r:id="rId31"/>
    <p:sldId id="486" r:id="rId32"/>
    <p:sldId id="487" r:id="rId33"/>
    <p:sldId id="495" r:id="rId34"/>
    <p:sldId id="496" r:id="rId35"/>
    <p:sldId id="497" r:id="rId36"/>
    <p:sldId id="499" r:id="rId37"/>
    <p:sldId id="51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D20000"/>
    <a:srgbClr val="2C14DE"/>
    <a:srgbClr val="B80000"/>
    <a:srgbClr val="2F1BC7"/>
    <a:srgbClr val="27558D"/>
    <a:srgbClr val="39DFE7"/>
    <a:srgbClr val="160C5C"/>
    <a:srgbClr val="4F5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3969" autoAdjust="0"/>
  </p:normalViewPr>
  <p:slideViewPr>
    <p:cSldViewPr>
      <p:cViewPr>
        <p:scale>
          <a:sx n="70" d="100"/>
          <a:sy n="70" d="100"/>
        </p:scale>
        <p:origin x="1290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C0C88-7267-4399-A55D-D2971BA77B1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5FC15-40B4-45E5-86AE-2E64D22F0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0489D29-8609-41ED-8D48-ADA329E6D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E9C01-74EC-4482-B196-17C792C29831}" type="slidenum">
              <a:rPr kumimoji="0" lang="en-US" altLang="en-PK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PK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34B0AB67-B2F8-407C-87B8-1560CFDC4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E1D34D0-91AF-41C1-B6A6-618A785BD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altLang="en-P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7168" y="2"/>
            <a:ext cx="9181167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648633" y="2042277"/>
            <a:ext cx="7772400" cy="14700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2558716" y="3933699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41786" y="5704389"/>
            <a:ext cx="1062970" cy="8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4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8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77" y="86783"/>
            <a:ext cx="8153400" cy="829733"/>
          </a:xfrm>
        </p:spPr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77" y="1143000"/>
            <a:ext cx="8153400" cy="521335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5C0A69A-6218-476F-8E95-DE30BC75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331" y="6386881"/>
            <a:ext cx="2133600" cy="365125"/>
          </a:xfrm>
        </p:spPr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7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29733"/>
          </a:xfrm>
        </p:spPr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334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0192B-E1F2-4D51-9245-C9CE8F612D86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44449"/>
            <a:ext cx="895349" cy="8953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7EBE-FB8C-E847-8A31-370C34F2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6A10ED0-48C6-4F09-B065-E330F1F7EC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1000" y="5816602"/>
            <a:ext cx="8599488" cy="1065213"/>
          </a:xfrm>
        </p:spPr>
        <p:txBody>
          <a:bodyPr rtlCol="0">
            <a:normAutofit fontScale="25000" lnSpcReduction="20000"/>
          </a:bodyPr>
          <a:lstStyle/>
          <a:p>
            <a:pPr algn="r">
              <a:lnSpc>
                <a:spcPct val="80000"/>
              </a:lnSpc>
              <a:defRPr/>
            </a:pPr>
            <a:r>
              <a:rPr lang="en-US" sz="2800" b="1" dirty="0"/>
              <a:t>	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11200" b="1" dirty="0">
                <a:solidFill>
                  <a:schemeClr val="tx1"/>
                </a:solidFill>
              </a:rPr>
              <a:t>Hira Naveed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7200" dirty="0">
                <a:solidFill>
                  <a:schemeClr val="tx1"/>
                </a:solidFill>
              </a:rPr>
              <a:t>Lecture # 8 Aggregation, Composition 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7200" dirty="0">
                <a:solidFill>
                  <a:schemeClr val="tx1"/>
                </a:solidFill>
              </a:rPr>
              <a:t>and Association</a:t>
            </a:r>
          </a:p>
          <a:p>
            <a:pPr algn="r">
              <a:lnSpc>
                <a:spcPct val="80000"/>
              </a:lnSpc>
              <a:defRPr/>
            </a:pPr>
            <a:endParaRPr lang="en-US" sz="6400" dirty="0">
              <a:solidFill>
                <a:schemeClr val="tx1"/>
              </a:solidFill>
            </a:endParaRPr>
          </a:p>
          <a:p>
            <a:pPr algn="r">
              <a:lnSpc>
                <a:spcPct val="80000"/>
              </a:lnSpc>
              <a:defRPr/>
            </a:pPr>
            <a:r>
              <a:rPr lang="en-US" sz="2800" b="1" dirty="0"/>
              <a:t>		</a:t>
            </a:r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32E19D76-1005-4B62-A653-549189A3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486400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altLang="en-PK" sz="24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0964" name="Picture 8">
            <a:extLst>
              <a:ext uri="{FF2B5EF4-FFF2-40B4-BE49-F238E27FC236}">
                <a16:creationId xmlns:a16="http://schemas.microsoft.com/office/drawing/2014/main" id="{97E71CFD-EC0F-4B84-A73D-7C3CFA4B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8752"/>
            <a:ext cx="830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3">
            <a:extLst>
              <a:ext uri="{FF2B5EF4-FFF2-40B4-BE49-F238E27FC236}">
                <a16:creationId xmlns:a16="http://schemas.microsoft.com/office/drawing/2014/main" id="{8CF7A891-2018-4F73-820F-7CE5F5B84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244475"/>
            <a:ext cx="5600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288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860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7432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2004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PK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National University of Computer 	and Emerging Sciences				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6AC2A-CFDF-47E1-8F05-1D8F58AEEC14}"/>
              </a:ext>
            </a:extLst>
          </p:cNvPr>
          <p:cNvSpPr/>
          <p:nvPr/>
        </p:nvSpPr>
        <p:spPr>
          <a:xfrm>
            <a:off x="163513" y="5961063"/>
            <a:ext cx="2133600" cy="882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a-E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67" name="Picture 13">
            <a:extLst>
              <a:ext uri="{FF2B5EF4-FFF2-40B4-BE49-F238E27FC236}">
                <a16:creationId xmlns:a16="http://schemas.microsoft.com/office/drawing/2014/main" id="{23A662D8-787E-4BA2-AE7A-85EF8899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b="10001"/>
          <a:stretch>
            <a:fillRect/>
          </a:stretch>
        </p:blipFill>
        <p:spPr bwMode="auto">
          <a:xfrm>
            <a:off x="0" y="1543050"/>
            <a:ext cx="91440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Box 6">
            <a:extLst>
              <a:ext uri="{FF2B5EF4-FFF2-40B4-BE49-F238E27FC236}">
                <a16:creationId xmlns:a16="http://schemas.microsoft.com/office/drawing/2014/main" id="{5C012C2E-35CE-4320-827E-CB4621E88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2" y="3627440"/>
            <a:ext cx="199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PK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Spring 2022</a:t>
            </a:r>
            <a:endParaRPr kumimoji="0" lang="en-PK" altLang="en-PK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969" name="Picture 15">
            <a:extLst>
              <a:ext uri="{FF2B5EF4-FFF2-40B4-BE49-F238E27FC236}">
                <a16:creationId xmlns:a16="http://schemas.microsoft.com/office/drawing/2014/main" id="{7FEBB397-2FE5-4BBA-B3D5-77B6C88F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8" t="10181" r="30362" b="12383"/>
          <a:stretch>
            <a:fillRect/>
          </a:stretch>
        </p:blipFill>
        <p:spPr bwMode="auto">
          <a:xfrm>
            <a:off x="1600200" y="2343150"/>
            <a:ext cx="1900238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Objects</a:t>
            </a:r>
          </a:p>
        </p:txBody>
      </p:sp>
      <p:pic>
        <p:nvPicPr>
          <p:cNvPr id="19458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054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066800" y="1219200"/>
            <a:ext cx="0" cy="480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1219200"/>
            <a:ext cx="7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599" y="5726668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58810" y="3434833"/>
            <a:ext cx="239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Strength of relationship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57800" y="3646004"/>
            <a:ext cx="228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953000" y="3771900"/>
            <a:ext cx="2590800" cy="1333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43800" y="3448734"/>
            <a:ext cx="131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Object </a:t>
            </a:r>
          </a:p>
          <a:p>
            <a:r>
              <a:rPr lang="en-US" b="1" dirty="0">
                <a:solidFill>
                  <a:srgbClr val="FF000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01552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>
                <a:solidFill>
                  <a:srgbClr val="FF0000"/>
                </a:solidFill>
              </a:rPr>
              <a:t>HAS - A</a:t>
            </a:r>
            <a:r>
              <a:rPr lang="en-US" dirty="0"/>
              <a:t>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Complex objects can be built </a:t>
            </a:r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simpler ones </a:t>
            </a:r>
            <a:r>
              <a:rPr lang="en-US" dirty="0"/>
              <a:t>is called object aggregation</a:t>
            </a:r>
          </a:p>
          <a:p>
            <a:endParaRPr lang="en-US" dirty="0"/>
          </a:p>
          <a:p>
            <a:r>
              <a:rPr lang="en-US" dirty="0"/>
              <a:t>This relationship is described using </a:t>
            </a:r>
            <a:r>
              <a:rPr lang="en-US" b="1" i="1" dirty="0">
                <a:solidFill>
                  <a:srgbClr val="FF0000"/>
                </a:solidFill>
              </a:rPr>
              <a:t>HAS - A</a:t>
            </a:r>
            <a:r>
              <a:rPr lang="en-US" dirty="0"/>
              <a:t> word</a:t>
            </a:r>
          </a:p>
          <a:p>
            <a:pPr lvl="1"/>
            <a:r>
              <a:rPr lang="en-US" dirty="0"/>
              <a:t>Car – engine, steering wheel, frame etc.</a:t>
            </a:r>
          </a:p>
          <a:p>
            <a:pPr lvl="1"/>
            <a:r>
              <a:rPr lang="en-US" dirty="0"/>
              <a:t>Computer – CPU, motherboard, memory etc.</a:t>
            </a:r>
          </a:p>
          <a:p>
            <a:pPr lvl="1"/>
            <a:r>
              <a:rPr lang="en-US" dirty="0"/>
              <a:t>Book – page</a:t>
            </a:r>
          </a:p>
          <a:p>
            <a:pPr lvl="1"/>
            <a:r>
              <a:rPr lang="en-US" dirty="0"/>
              <a:t>Car – Driver</a:t>
            </a:r>
          </a:p>
          <a:p>
            <a:pPr lvl="1"/>
            <a:r>
              <a:rPr lang="en-US" dirty="0"/>
              <a:t>Course – Instructor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771C36-11EA-30D4-8A38-2C120DD25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/>
          <a:stretch/>
        </p:blipFill>
        <p:spPr bwMode="auto">
          <a:xfrm>
            <a:off x="7010400" y="4656072"/>
            <a:ext cx="2345635" cy="22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A863B7-D1C4-CCD5-0B1F-0EBC2672C4A8}"/>
              </a:ext>
            </a:extLst>
          </p:cNvPr>
          <p:cNvSpPr/>
          <p:nvPr/>
        </p:nvSpPr>
        <p:spPr>
          <a:xfrm>
            <a:off x="8729207" y="6637272"/>
            <a:ext cx="568518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767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>
                <a:solidFill>
                  <a:srgbClr val="FF0000"/>
                </a:solidFill>
              </a:rPr>
              <a:t>HAS - A</a:t>
            </a:r>
            <a:r>
              <a:rPr lang="en-US" dirty="0"/>
              <a:t>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Complex objects can be built </a:t>
            </a:r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simpler ones </a:t>
            </a:r>
            <a:r>
              <a:rPr lang="en-US" dirty="0"/>
              <a:t>is called object aggregation</a:t>
            </a:r>
          </a:p>
          <a:p>
            <a:endParaRPr lang="en-US" dirty="0"/>
          </a:p>
          <a:p>
            <a:r>
              <a:rPr lang="en-US" dirty="0"/>
              <a:t>This relationship is described using </a:t>
            </a:r>
            <a:r>
              <a:rPr lang="en-US" b="1" i="1" dirty="0">
                <a:solidFill>
                  <a:srgbClr val="FF0000"/>
                </a:solidFill>
              </a:rPr>
              <a:t>HAS - A</a:t>
            </a:r>
            <a:r>
              <a:rPr lang="en-US" dirty="0"/>
              <a:t> phrase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Car – engine, steering wheel, frame etc.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Computer – CPU, motherboard, memory etc.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Book – page</a:t>
            </a:r>
          </a:p>
          <a:p>
            <a:pPr lvl="1"/>
            <a:r>
              <a:rPr lang="en-US" dirty="0"/>
              <a:t>Car – Driver</a:t>
            </a:r>
          </a:p>
          <a:p>
            <a:pPr lvl="1"/>
            <a:r>
              <a:rPr lang="en-US" dirty="0"/>
              <a:t>Course – Instructor</a:t>
            </a:r>
          </a:p>
          <a:p>
            <a:pPr lvl="1"/>
            <a:endParaRPr lang="en-US" dirty="0"/>
          </a:p>
          <a:p>
            <a:r>
              <a:rPr lang="en-US" dirty="0"/>
              <a:t>Complex part is called the </a:t>
            </a:r>
            <a:r>
              <a:rPr lang="en-US" dirty="0">
                <a:solidFill>
                  <a:srgbClr val="0070C0"/>
                </a:solidFill>
              </a:rPr>
              <a:t>whole</a:t>
            </a:r>
            <a:r>
              <a:rPr lang="en-US" dirty="0"/>
              <a:t> </a:t>
            </a:r>
          </a:p>
          <a:p>
            <a:r>
              <a:rPr lang="en-US" dirty="0"/>
              <a:t>Simpler object is called the </a:t>
            </a:r>
            <a:r>
              <a:rPr lang="en-US" dirty="0">
                <a:solidFill>
                  <a:srgbClr val="0070C0"/>
                </a:solidFill>
              </a:rPr>
              <a:t>part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9820B3-4DE3-1FCA-30A4-2C5133718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/>
          <a:stretch/>
        </p:blipFill>
        <p:spPr bwMode="auto">
          <a:xfrm>
            <a:off x="7010400" y="4656072"/>
            <a:ext cx="2345635" cy="22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D99A33-6DAB-EC6D-3847-D69BB40B356F}"/>
              </a:ext>
            </a:extLst>
          </p:cNvPr>
          <p:cNvSpPr/>
          <p:nvPr/>
        </p:nvSpPr>
        <p:spPr>
          <a:xfrm>
            <a:off x="8729207" y="6637272"/>
            <a:ext cx="568518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895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object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Composition</a:t>
            </a:r>
          </a:p>
          <a:p>
            <a:pPr lvl="1"/>
            <a:r>
              <a:rPr lang="en-US" dirty="0"/>
              <a:t>Aggregation</a:t>
            </a:r>
          </a:p>
        </p:txBody>
      </p:sp>
      <p:pic>
        <p:nvPicPr>
          <p:cNvPr id="5122" name="Picture 2" descr="UML Association vs Aggregation vs Composition">
            <a:extLst>
              <a:ext uri="{FF2B5EF4-FFF2-40B4-BE49-F238E27FC236}">
                <a16:creationId xmlns:a16="http://schemas.microsoft.com/office/drawing/2014/main" id="{B09D6E39-EDC8-49B7-9873-8C7F3EEF4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8"/>
          <a:stretch/>
        </p:blipFill>
        <p:spPr bwMode="auto">
          <a:xfrm>
            <a:off x="2314575" y="3124200"/>
            <a:ext cx="4743450" cy="320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1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 models “</a:t>
            </a:r>
            <a:r>
              <a:rPr lang="en-US" b="1" i="1" dirty="0">
                <a:solidFill>
                  <a:srgbClr val="0070C0"/>
                </a:solidFill>
              </a:rPr>
              <a:t>part-of</a:t>
            </a:r>
            <a:r>
              <a:rPr lang="en-US" dirty="0"/>
              <a:t>” relationships</a:t>
            </a:r>
          </a:p>
          <a:p>
            <a:endParaRPr lang="en-US" dirty="0"/>
          </a:p>
          <a:p>
            <a:r>
              <a:rPr lang="en-US" dirty="0"/>
              <a:t>These relationships are </a:t>
            </a:r>
            <a:r>
              <a:rPr lang="en-US" b="1" i="1" dirty="0">
                <a:solidFill>
                  <a:srgbClr val="0070C0"/>
                </a:solidFill>
              </a:rPr>
              <a:t>part-whole</a:t>
            </a:r>
            <a:r>
              <a:rPr lang="en-US" dirty="0"/>
              <a:t> relationships</a:t>
            </a:r>
          </a:p>
          <a:p>
            <a:endParaRPr lang="en-US" dirty="0"/>
          </a:p>
          <a:p>
            <a:r>
              <a:rPr lang="en-US" dirty="0"/>
              <a:t>Composition is often used to model physical relationships, where one object is physically contained inside another.</a:t>
            </a:r>
          </a:p>
          <a:p>
            <a:endParaRPr lang="en-US" dirty="0"/>
          </a:p>
          <a:p>
            <a:pPr lvl="1"/>
            <a:r>
              <a:rPr lang="en-US" dirty="0"/>
              <a:t>Heart is </a:t>
            </a:r>
            <a:r>
              <a:rPr lang="en-US" dirty="0">
                <a:solidFill>
                  <a:srgbClr val="0070C0"/>
                </a:solidFill>
              </a:rPr>
              <a:t>part-of</a:t>
            </a:r>
            <a:r>
              <a:rPr lang="en-US" dirty="0"/>
              <a:t> body</a:t>
            </a:r>
          </a:p>
          <a:p>
            <a:pPr lvl="1"/>
            <a:r>
              <a:rPr lang="en-US" dirty="0"/>
              <a:t>Fish are </a:t>
            </a:r>
            <a:r>
              <a:rPr lang="en-US" dirty="0">
                <a:solidFill>
                  <a:srgbClr val="0070C0"/>
                </a:solidFill>
              </a:rPr>
              <a:t>part-of</a:t>
            </a:r>
            <a:r>
              <a:rPr lang="en-US" dirty="0"/>
              <a:t> the pond</a:t>
            </a:r>
          </a:p>
          <a:p>
            <a:pPr lvl="1"/>
            <a:r>
              <a:rPr lang="en-US" dirty="0"/>
              <a:t>Circle is </a:t>
            </a:r>
            <a:r>
              <a:rPr lang="en-US" dirty="0">
                <a:solidFill>
                  <a:srgbClr val="FF0000"/>
                </a:solidFill>
              </a:rPr>
              <a:t>composed-of</a:t>
            </a:r>
            <a:r>
              <a:rPr lang="en-US" dirty="0"/>
              <a:t> Point / Point is a </a:t>
            </a:r>
            <a:r>
              <a:rPr lang="en-US" dirty="0">
                <a:solidFill>
                  <a:srgbClr val="FF0000"/>
                </a:solidFill>
              </a:rPr>
              <a:t>part-of</a:t>
            </a:r>
            <a:r>
              <a:rPr lang="en-US" dirty="0"/>
              <a:t> Circle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990600" y="5638800"/>
            <a:ext cx="4419600" cy="533400"/>
            <a:chOff x="576" y="3168"/>
            <a:chExt cx="2784" cy="336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Circle</a:t>
              </a: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592" y="321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Point</a:t>
              </a: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1632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 bwMode="auto">
            <a:xfrm>
              <a:off x="1488" y="3288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2304" y="316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</p:grp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6324600" y="5486400"/>
            <a:ext cx="1524000" cy="1066800"/>
            <a:chOff x="3984" y="3216"/>
            <a:chExt cx="960" cy="672"/>
          </a:xfrm>
        </p:grpSpPr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Point</a:t>
              </a: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4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b="1"/>
                <a:t>Circle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2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 is a part-of Car (Example)</a:t>
            </a: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7463459" y="1066800"/>
            <a:ext cx="1524000" cy="1066800"/>
            <a:chOff x="3984" y="3216"/>
            <a:chExt cx="960" cy="672"/>
          </a:xfrm>
        </p:grpSpPr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Engine</a:t>
              </a:r>
            </a:p>
          </p:txBody>
        </p:sp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b="1" dirty="0"/>
                <a:t>Car</a:t>
              </a:r>
            </a:p>
          </p:txBody>
        </p:sp>
      </p:grp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51744"/>
            <a:ext cx="7035841" cy="423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98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 is a part-of Car (Example)</a:t>
            </a: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7463459" y="1066800"/>
            <a:ext cx="1524000" cy="1066800"/>
            <a:chOff x="3984" y="3216"/>
            <a:chExt cx="960" cy="672"/>
          </a:xfrm>
        </p:grpSpPr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Engine</a:t>
              </a:r>
            </a:p>
          </p:txBody>
        </p:sp>
        <p:sp>
          <p:nvSpPr>
            <p:cNvPr id="10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b="1" dirty="0"/>
                <a:t>Car</a:t>
              </a:r>
            </a:p>
          </p:txBody>
        </p:sp>
      </p:grp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51744"/>
            <a:ext cx="7035841" cy="423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45590A5-1B1B-480A-ACF9-A543671E159E}"/>
              </a:ext>
            </a:extLst>
          </p:cNvPr>
          <p:cNvSpPr/>
          <p:nvPr/>
        </p:nvSpPr>
        <p:spPr>
          <a:xfrm>
            <a:off x="4347540" y="2971800"/>
            <a:ext cx="4796460" cy="3200400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 is </a:t>
            </a:r>
            <a:r>
              <a:rPr lang="en-US" b="1" dirty="0">
                <a:solidFill>
                  <a:srgbClr val="FF0000"/>
                </a:solidFill>
              </a:rPr>
              <a:t>composed of </a:t>
            </a:r>
            <a:r>
              <a:rPr lang="en-US" dirty="0">
                <a:solidFill>
                  <a:schemeClr val="tx1"/>
                </a:solidFill>
              </a:rPr>
              <a:t>Engine, therefore, the creation and destruction of the Engine object is managed by the Car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engine object </a:t>
            </a:r>
            <a:r>
              <a:rPr lang="en-US" b="1" dirty="0">
                <a:solidFill>
                  <a:srgbClr val="FF0000"/>
                </a:solidFill>
              </a:rPr>
              <a:t>CANNOT </a:t>
            </a:r>
            <a:r>
              <a:rPr lang="en-US" dirty="0">
                <a:solidFill>
                  <a:schemeClr val="tx1"/>
                </a:solidFill>
              </a:rPr>
              <a:t>exist without the Car object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4326-3C3B-4D99-A479-80801D34B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65" y="228600"/>
            <a:ext cx="3962400" cy="5848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//*********Composition Example************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//Accounts are a "PART-OF" the Bank    OR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//Bank is "COMPOSED-OF" Accounts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Account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balance;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accNum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open(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bal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balance = 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bal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getAccNum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accNum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   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balance;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close()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//some closing code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PK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5834B-ECE4-4B5A-A95F-1249A0FE749B}"/>
              </a:ext>
            </a:extLst>
          </p:cNvPr>
          <p:cNvSpPr txBox="1"/>
          <p:nvPr/>
        </p:nvSpPr>
        <p:spPr>
          <a:xfrm>
            <a:off x="3810000" y="228600"/>
            <a:ext cx="5537093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Bank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//Bank is composed of Accounts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Account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accounts;</a:t>
            </a:r>
            <a:r>
              <a:rPr lang="en-US" sz="120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can also make as Account accounts[100]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int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numAccounts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Bank(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accs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=1)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//creation of Account object(s) controlled by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    //Bank object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accounts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Account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accs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numAccounts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OpenAccount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openingBalance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//Bank object interacts with Account object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accounts[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numAccounts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].open(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openingBalance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numAccounts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accNum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//searches an account in the array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numAccounts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//Bank interacts with Accounts to get account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	 // number and balance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accNum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accounts[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getAccNum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accounts[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~Bank()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//destruction of Account object(s) controlled by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    //Bank object</a:t>
            </a:r>
          </a:p>
          <a:p>
            <a:pPr marL="0" indent="0"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//Accounts cannot exist without Bank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delete[]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accounts;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P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B5E18D-1BE8-4ABE-9009-6E64992E373C}"/>
              </a:ext>
            </a:extLst>
          </p:cNvPr>
          <p:cNvCxnSpPr>
            <a:cxnSpLocks/>
          </p:cNvCxnSpPr>
          <p:nvPr/>
        </p:nvCxnSpPr>
        <p:spPr>
          <a:xfrm>
            <a:off x="3810000" y="0"/>
            <a:ext cx="0" cy="6858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76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715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whole is </a:t>
            </a:r>
            <a:r>
              <a:rPr lang="en-US" dirty="0">
                <a:solidFill>
                  <a:srgbClr val="0070C0"/>
                </a:solidFill>
              </a:rPr>
              <a:t>composed of </a:t>
            </a:r>
            <a:r>
              <a:rPr lang="en-US" dirty="0"/>
              <a:t>the part</a:t>
            </a:r>
          </a:p>
          <a:p>
            <a:pPr lvl="1"/>
            <a:r>
              <a:rPr lang="en-US" dirty="0"/>
              <a:t>i.e. the </a:t>
            </a:r>
            <a:r>
              <a:rPr lang="en-US" dirty="0">
                <a:solidFill>
                  <a:srgbClr val="0070C0"/>
                </a:solidFill>
              </a:rPr>
              <a:t>part object </a:t>
            </a:r>
            <a:r>
              <a:rPr lang="en-US" dirty="0"/>
              <a:t>is a </a:t>
            </a:r>
            <a:r>
              <a:rPr lang="en-US" b="1" i="1" dirty="0">
                <a:solidFill>
                  <a:srgbClr val="FF0000"/>
                </a:solidFill>
              </a:rPr>
              <a:t>data member </a:t>
            </a:r>
            <a:r>
              <a:rPr lang="en-US" dirty="0"/>
              <a:t>of the </a:t>
            </a:r>
            <a:r>
              <a:rPr lang="en-US" dirty="0">
                <a:solidFill>
                  <a:srgbClr val="0070C0"/>
                </a:solidFill>
              </a:rPr>
              <a:t>whole class</a:t>
            </a:r>
          </a:p>
          <a:p>
            <a:pPr lvl="1"/>
            <a:r>
              <a:rPr lang="en-US" dirty="0"/>
              <a:t>e.g. the engine object is a data member of the Car class</a:t>
            </a:r>
          </a:p>
          <a:p>
            <a:endParaRPr lang="en-US" dirty="0"/>
          </a:p>
          <a:p>
            <a:r>
              <a:rPr lang="en-US" dirty="0"/>
              <a:t>The part </a:t>
            </a:r>
            <a:r>
              <a:rPr lang="en-US" dirty="0">
                <a:solidFill>
                  <a:srgbClr val="0070C0"/>
                </a:solidFill>
              </a:rPr>
              <a:t>can only belong to one whole </a:t>
            </a:r>
            <a:r>
              <a:rPr lang="en-US" dirty="0"/>
              <a:t>at a time</a:t>
            </a:r>
          </a:p>
          <a:p>
            <a:pPr lvl="1"/>
            <a:r>
              <a:rPr lang="en-US" dirty="0"/>
              <a:t>i.e. a part object can only be a </a:t>
            </a:r>
            <a:r>
              <a:rPr lang="en-US" b="1" i="1" dirty="0">
                <a:solidFill>
                  <a:srgbClr val="FF0000"/>
                </a:solidFill>
              </a:rPr>
              <a:t>data member of a single whole object at one time</a:t>
            </a:r>
          </a:p>
          <a:p>
            <a:pPr lvl="1"/>
            <a:r>
              <a:rPr lang="en-US" dirty="0"/>
              <a:t>e.g. a heart that is part of one Human cannot be a part of another Human at the same time</a:t>
            </a:r>
          </a:p>
          <a:p>
            <a:pPr lvl="1"/>
            <a:endParaRPr lang="en-US" dirty="0"/>
          </a:p>
          <a:p>
            <a:r>
              <a:rPr lang="en-US" dirty="0"/>
              <a:t>The part has </a:t>
            </a:r>
            <a:r>
              <a:rPr lang="en-US" dirty="0">
                <a:solidFill>
                  <a:srgbClr val="0070C0"/>
                </a:solidFill>
              </a:rPr>
              <a:t>its existence managed by the whole </a:t>
            </a:r>
            <a:endParaRPr lang="en-US" dirty="0"/>
          </a:p>
          <a:p>
            <a:pPr lvl="1"/>
            <a:r>
              <a:rPr lang="en-US" dirty="0"/>
              <a:t>i.e. the existence of the part object </a:t>
            </a:r>
            <a:r>
              <a:rPr lang="en-US" b="1" i="1" dirty="0">
                <a:solidFill>
                  <a:srgbClr val="FF0000"/>
                </a:solidFill>
              </a:rPr>
              <a:t>is controlled by the whole object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 e.g. the creation and destruction of the engine object is managed by the Car object</a:t>
            </a:r>
          </a:p>
          <a:p>
            <a:endParaRPr lang="en-US" dirty="0"/>
          </a:p>
          <a:p>
            <a:r>
              <a:rPr lang="en-US" dirty="0"/>
              <a:t>The part </a:t>
            </a:r>
            <a:r>
              <a:rPr lang="en-US" dirty="0">
                <a:solidFill>
                  <a:srgbClr val="0070C0"/>
                </a:solidFill>
              </a:rPr>
              <a:t>does not know about the existence </a:t>
            </a:r>
            <a:r>
              <a:rPr lang="en-US" dirty="0"/>
              <a:t>of the whole – </a:t>
            </a:r>
            <a:r>
              <a:rPr lang="en-US" b="1" i="1" dirty="0">
                <a:solidFill>
                  <a:srgbClr val="FF0000"/>
                </a:solidFill>
              </a:rPr>
              <a:t>unidirectional</a:t>
            </a:r>
          </a:p>
          <a:p>
            <a:pPr lvl="1"/>
            <a:r>
              <a:rPr lang="en-US" dirty="0"/>
              <a:t>i.e. the part object is a data member of the whole class, the part object </a:t>
            </a:r>
            <a:r>
              <a:rPr lang="en-US" b="1" i="1" dirty="0">
                <a:solidFill>
                  <a:srgbClr val="FF0000"/>
                </a:solidFill>
              </a:rPr>
              <a:t>knows nothing about the whole class</a:t>
            </a:r>
            <a:r>
              <a:rPr lang="en-US" dirty="0"/>
              <a:t>, cannot access its functions</a:t>
            </a:r>
          </a:p>
          <a:p>
            <a:pPr lvl="1"/>
            <a:r>
              <a:rPr lang="en-US" dirty="0"/>
              <a:t>e.g. the engine object cannot call functions of Car class but Car can interact with the engine object</a:t>
            </a:r>
          </a:p>
        </p:txBody>
      </p:sp>
    </p:spTree>
    <p:extLst>
      <p:ext uri="{BB962C8B-B14F-4D97-AF65-F5344CB8AC3E}">
        <p14:creationId xmlns:p14="http://schemas.microsoft.com/office/powerpoint/2010/main" val="6621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" y="982133"/>
            <a:ext cx="5173374" cy="563880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Why create a so many classes instead of direct implementation in just a single class?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Car (whole) Engine (part) example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Composition</a:t>
            </a:r>
          </a:p>
          <a:p>
            <a:pPr lvl="1">
              <a:lnSpc>
                <a:spcPct val="16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Each individual class </a:t>
            </a:r>
            <a:r>
              <a:rPr lang="en-US" sz="1600" dirty="0"/>
              <a:t>should be focused on performing </a:t>
            </a:r>
            <a:r>
              <a:rPr lang="en-US" sz="1600" b="1" dirty="0">
                <a:solidFill>
                  <a:srgbClr val="FF0000"/>
                </a:solidFill>
              </a:rPr>
              <a:t>one task </a:t>
            </a:r>
            <a:r>
              <a:rPr lang="en-US" sz="1600" dirty="0"/>
              <a:t>(simple and straight forward)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Each class can be </a:t>
            </a:r>
            <a:r>
              <a:rPr lang="en-US" sz="1600" b="1" dirty="0">
                <a:solidFill>
                  <a:srgbClr val="FF0000"/>
                </a:solidFill>
              </a:rPr>
              <a:t>self-contained</a:t>
            </a:r>
            <a:r>
              <a:rPr lang="en-US" sz="1600" dirty="0"/>
              <a:t>, which makes them </a:t>
            </a:r>
            <a:r>
              <a:rPr lang="en-US" sz="1600" b="1" dirty="0">
                <a:solidFill>
                  <a:srgbClr val="FF0000"/>
                </a:solidFill>
              </a:rPr>
              <a:t>reusable</a:t>
            </a:r>
            <a:r>
              <a:rPr lang="en-US" sz="1600" dirty="0"/>
              <a:t>. 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The </a:t>
            </a:r>
            <a:r>
              <a:rPr lang="en-US" sz="1600" b="1" dirty="0">
                <a:solidFill>
                  <a:srgbClr val="FF0000"/>
                </a:solidFill>
              </a:rPr>
              <a:t>composing class </a:t>
            </a:r>
            <a:r>
              <a:rPr lang="en-US" sz="1600" dirty="0"/>
              <a:t>can focus only on </a:t>
            </a:r>
            <a:r>
              <a:rPr lang="en-US" sz="1600" b="1" dirty="0">
                <a:solidFill>
                  <a:srgbClr val="FF0000"/>
                </a:solidFill>
              </a:rPr>
              <a:t>coordinating the data flow</a:t>
            </a:r>
            <a:r>
              <a:rPr lang="en-US" sz="1600" dirty="0"/>
              <a:t> between the composed classes.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5173374" y="4014788"/>
            <a:ext cx="3657600" cy="514350"/>
            <a:chOff x="576" y="3216"/>
            <a:chExt cx="2784" cy="288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Circle</a:t>
              </a: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592" y="321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/>
                <a:t>Point</a:t>
              </a: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1632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 bwMode="auto">
            <a:xfrm>
              <a:off x="1488" y="3288"/>
              <a:ext cx="232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5" name="Group 35"/>
          <p:cNvGrpSpPr>
            <a:grpSpLocks/>
          </p:cNvGrpSpPr>
          <p:nvPr/>
        </p:nvGrpSpPr>
        <p:grpSpPr bwMode="auto">
          <a:xfrm>
            <a:off x="5028780" y="1533525"/>
            <a:ext cx="3962820" cy="1285875"/>
            <a:chOff x="147" y="3216"/>
            <a:chExt cx="3371" cy="720"/>
          </a:xfrm>
        </p:grpSpPr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Address</a:t>
              </a: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2520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Employee</a:t>
              </a: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V="1">
              <a:off x="1474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1"/>
            <p:cNvSpPr>
              <a:spLocks noChangeArrowheads="1"/>
            </p:cNvSpPr>
            <p:nvPr/>
          </p:nvSpPr>
          <p:spPr bwMode="auto">
            <a:xfrm>
              <a:off x="2295" y="3303"/>
              <a:ext cx="232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147" y="3648"/>
              <a:ext cx="201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 err="1"/>
                <a:t>PerformanceHistory</a:t>
              </a:r>
              <a:endParaRPr lang="en-US" altLang="en-US" sz="2000" dirty="0"/>
            </a:p>
          </p:txBody>
        </p:sp>
        <p:sp>
          <p:nvSpPr>
            <p:cNvPr id="23" name="AutoShape 24"/>
            <p:cNvSpPr>
              <a:spLocks noChangeArrowheads="1"/>
            </p:cNvSpPr>
            <p:nvPr/>
          </p:nvSpPr>
          <p:spPr bwMode="auto">
            <a:xfrm>
              <a:off x="2880" y="3504"/>
              <a:ext cx="232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24" name="AutoShape 26"/>
            <p:cNvCxnSpPr>
              <a:cxnSpLocks noChangeShapeType="1"/>
              <a:stCxn id="22" idx="3"/>
            </p:cNvCxnSpPr>
            <p:nvPr/>
          </p:nvCxnSpPr>
          <p:spPr bwMode="auto">
            <a:xfrm flipV="1">
              <a:off x="2157" y="3520"/>
              <a:ext cx="855" cy="272"/>
            </a:xfrm>
            <a:prstGeom prst="bentConnector3">
              <a:avLst>
                <a:gd name="adj1" fmla="val 97465"/>
              </a:avLst>
            </a:prstGeom>
            <a:noFill/>
            <a:ln w="9525">
              <a:solidFill>
                <a:schemeClr val="tx1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329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 in the </a:t>
            </a:r>
            <a:r>
              <a:rPr lang="en-US" dirty="0">
                <a:solidFill>
                  <a:srgbClr val="0070C0"/>
                </a:solidFill>
              </a:rPr>
              <a:t>real world </a:t>
            </a:r>
            <a:r>
              <a:rPr lang="en-US" dirty="0"/>
              <a:t>consist of </a:t>
            </a:r>
            <a:r>
              <a:rPr lang="en-US" dirty="0">
                <a:solidFill>
                  <a:srgbClr val="0070C0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behaviors</a:t>
            </a:r>
          </a:p>
          <a:p>
            <a:r>
              <a:rPr lang="en-US" dirty="0"/>
              <a:t>One motivation for using OOP was that it represents </a:t>
            </a:r>
            <a:r>
              <a:rPr lang="en-US" dirty="0">
                <a:solidFill>
                  <a:srgbClr val="0070C0"/>
                </a:solidFill>
              </a:rPr>
              <a:t>real world entities better than structural programming</a:t>
            </a:r>
          </a:p>
          <a:p>
            <a:endParaRPr lang="en-US" dirty="0"/>
          </a:p>
          <a:p>
            <a:r>
              <a:rPr lang="en-US" dirty="0"/>
              <a:t>How to identify objects / classes in the real world?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9440" y="3429000"/>
            <a:ext cx="222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Objects</a:t>
            </a:r>
          </a:p>
          <a:p>
            <a:r>
              <a:rPr lang="en-US" dirty="0"/>
              <a:t>Car, Body, Steering wheel, tires, engine,</a:t>
            </a:r>
          </a:p>
          <a:p>
            <a:r>
              <a:rPr lang="en-US" dirty="0"/>
              <a:t>Driver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3567499"/>
            <a:ext cx="260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Objects</a:t>
            </a:r>
          </a:p>
          <a:p>
            <a:r>
              <a:rPr lang="en-US" dirty="0"/>
              <a:t>Plant, Flower, Leaves,</a:t>
            </a:r>
          </a:p>
          <a:p>
            <a:r>
              <a:rPr lang="en-US" dirty="0"/>
              <a:t>Sunlight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9E5F5-4700-4562-8A7D-4716578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35851" r="4249" b="24301"/>
          <a:stretch/>
        </p:blipFill>
        <p:spPr bwMode="auto">
          <a:xfrm>
            <a:off x="4291382" y="4822314"/>
            <a:ext cx="4395418" cy="1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A27B02-BD32-4B22-80B2-1C094641D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" b="27800"/>
          <a:stretch/>
        </p:blipFill>
        <p:spPr>
          <a:xfrm>
            <a:off x="90764" y="4424254"/>
            <a:ext cx="3379915" cy="23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down into simpler classes or directly implement everything in one class?</a:t>
            </a:r>
          </a:p>
          <a:p>
            <a:endParaRPr lang="en-US" dirty="0"/>
          </a:p>
          <a:p>
            <a:pPr lvl="1"/>
            <a:r>
              <a:rPr lang="en-US" dirty="0"/>
              <a:t>One class one task</a:t>
            </a:r>
          </a:p>
          <a:p>
            <a:endParaRPr lang="en-US" dirty="0"/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286000" y="4191000"/>
            <a:ext cx="4267200" cy="1285875"/>
            <a:chOff x="270" y="3216"/>
            <a:chExt cx="3248" cy="720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Address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520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Employee</a:t>
              </a: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270" y="3648"/>
              <a:ext cx="17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 err="1"/>
                <a:t>PerformanceHistory</a:t>
              </a:r>
              <a:endParaRPr lang="en-US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6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down into simpler classes or directly implement everything in one class?</a:t>
            </a:r>
          </a:p>
          <a:p>
            <a:endParaRPr lang="en-US" dirty="0"/>
          </a:p>
          <a:p>
            <a:pPr lvl="1"/>
            <a:r>
              <a:rPr lang="en-US" dirty="0"/>
              <a:t>One class one task</a:t>
            </a:r>
          </a:p>
          <a:p>
            <a:endParaRPr lang="en-US" dirty="0"/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286000" y="4191000"/>
            <a:ext cx="4267200" cy="1285875"/>
            <a:chOff x="270" y="3216"/>
            <a:chExt cx="3248" cy="720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Address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520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Employee</a:t>
              </a: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474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2300" y="3288"/>
              <a:ext cx="232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270" y="3648"/>
              <a:ext cx="17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 err="1"/>
                <a:t>PerformanceHistory</a:t>
              </a:r>
              <a:endParaRPr lang="en-US" altLang="en-US" sz="2000" dirty="0"/>
            </a:p>
          </p:txBody>
        </p:sp>
        <p:sp>
          <p:nvSpPr>
            <p:cNvPr id="11" name="AutoShape 24"/>
            <p:cNvSpPr>
              <a:spLocks noChangeArrowheads="1"/>
            </p:cNvSpPr>
            <p:nvPr/>
          </p:nvSpPr>
          <p:spPr bwMode="auto">
            <a:xfrm>
              <a:off x="2880" y="3504"/>
              <a:ext cx="232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2" name="AutoShape 26"/>
            <p:cNvCxnSpPr>
              <a:cxnSpLocks noChangeShapeType="1"/>
            </p:cNvCxnSpPr>
            <p:nvPr/>
          </p:nvCxnSpPr>
          <p:spPr bwMode="auto">
            <a:xfrm flipV="1">
              <a:off x="2003" y="3520"/>
              <a:ext cx="1009" cy="28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823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aggregation is also a part-whole relationship</a:t>
            </a:r>
          </a:p>
          <a:p>
            <a:r>
              <a:rPr lang="en-US" dirty="0"/>
              <a:t>It models </a:t>
            </a:r>
            <a:r>
              <a:rPr lang="en-US" b="1" i="1" dirty="0">
                <a:solidFill>
                  <a:srgbClr val="FF0000"/>
                </a:solidFill>
              </a:rPr>
              <a:t>HAS-A</a:t>
            </a:r>
            <a:r>
              <a:rPr lang="en-US" dirty="0"/>
              <a:t> relationship </a:t>
            </a:r>
          </a:p>
          <a:p>
            <a:endParaRPr lang="en-US" dirty="0"/>
          </a:p>
          <a:p>
            <a:r>
              <a:rPr lang="en-US" b="1" dirty="0"/>
              <a:t>Similarities to composition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parts are contained within the whole </a:t>
            </a:r>
          </a:p>
          <a:p>
            <a:pPr lvl="1"/>
            <a:r>
              <a:rPr lang="en-US" dirty="0"/>
              <a:t>It is also a </a:t>
            </a:r>
            <a:r>
              <a:rPr lang="en-US" dirty="0">
                <a:solidFill>
                  <a:srgbClr val="0070C0"/>
                </a:solidFill>
              </a:rPr>
              <a:t>unidirectional relationship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r>
              <a:rPr lang="en-US" b="1" dirty="0"/>
              <a:t>Unlike composition</a:t>
            </a:r>
          </a:p>
          <a:p>
            <a:pPr lvl="1"/>
            <a:r>
              <a:rPr lang="en-US" dirty="0"/>
              <a:t>Whole is </a:t>
            </a:r>
            <a:r>
              <a:rPr lang="en-US" dirty="0">
                <a:solidFill>
                  <a:srgbClr val="0070C0"/>
                </a:solidFill>
              </a:rPr>
              <a:t>not responsible for the existence and lifespan </a:t>
            </a:r>
            <a:r>
              <a:rPr lang="en-US" dirty="0"/>
              <a:t>of the parts</a:t>
            </a:r>
          </a:p>
          <a:p>
            <a:pPr lvl="1"/>
            <a:r>
              <a:rPr lang="en-US" dirty="0"/>
              <a:t>Parts can belong to </a:t>
            </a:r>
            <a:r>
              <a:rPr lang="en-US" b="1" i="1" dirty="0">
                <a:solidFill>
                  <a:srgbClr val="FF0000"/>
                </a:solidFill>
              </a:rPr>
              <a:t>more than one object at a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566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667000"/>
            <a:ext cx="4191000" cy="40386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800" dirty="0"/>
              <a:t>Every person has an address. 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One address can belong to more than one person at a time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Address existed before the person starting living at the address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Whole knows of existence (person knows) 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Part doesn’t know about the whole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495800" y="2676593"/>
            <a:ext cx="4343400" cy="4029006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800" dirty="0"/>
              <a:t>A address is part of the person. 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Address belongs to a Person, 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The same address can belong to other people as well.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The Person is not responsible for the creation or destruction of the address.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Whole knows about existence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Part doesn’t know about the whole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691305" y="1228258"/>
            <a:ext cx="3608990" cy="514350"/>
            <a:chOff x="576" y="3216"/>
            <a:chExt cx="2969" cy="288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Address</a:t>
              </a: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Person</a:t>
              </a: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 bwMode="auto">
            <a:xfrm>
              <a:off x="2304" y="3296"/>
              <a:ext cx="232" cy="144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06193" y="2329934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Singular part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8880" y="2329934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Multiplicative parts</a:t>
            </a:r>
          </a:p>
        </p:txBody>
      </p:sp>
    </p:spTree>
    <p:extLst>
      <p:ext uri="{BB962C8B-B14F-4D97-AF65-F5344CB8AC3E}">
        <p14:creationId xmlns:p14="http://schemas.microsoft.com/office/powerpoint/2010/main" val="24684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has an Address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0999" y="1371600"/>
            <a:ext cx="8466662" cy="3810000"/>
            <a:chOff x="380999" y="1447800"/>
            <a:chExt cx="8466662" cy="3810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181"/>
            <a:stretch/>
          </p:blipFill>
          <p:spPr bwMode="auto">
            <a:xfrm>
              <a:off x="381000" y="1447800"/>
              <a:ext cx="8466661" cy="3320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99" y="4876800"/>
              <a:ext cx="563217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8909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1" y="1627740"/>
            <a:ext cx="8946684" cy="423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has an Address - Example</a:t>
            </a:r>
          </a:p>
        </p:txBody>
      </p:sp>
    </p:spTree>
    <p:extLst>
      <p:ext uri="{BB962C8B-B14F-4D97-AF65-F5344CB8AC3E}">
        <p14:creationId xmlns:p14="http://schemas.microsoft.com/office/powerpoint/2010/main" val="345389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057861" cy="367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has an Address - Example</a:t>
            </a:r>
          </a:p>
        </p:txBody>
      </p:sp>
    </p:spTree>
    <p:extLst>
      <p:ext uri="{BB962C8B-B14F-4D97-AF65-F5344CB8AC3E}">
        <p14:creationId xmlns:p14="http://schemas.microsoft.com/office/powerpoint/2010/main" val="1600649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4326-3C3B-4D99-A479-80801D34B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33" y="304800"/>
            <a:ext cx="8169733" cy="5848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//*********Aggregation Example************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//Person is "HAS-A" Address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h_num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st_num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sector;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city;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Address(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hnum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stnum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sector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"\n Address Constructor called"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h_num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hnum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st_num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stnum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-&gt;sector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sector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-&gt;city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display()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"House #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h_num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Street #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st_num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Sector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sector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City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city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~Address()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"\n Address Destructor called"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PK" sz="800" dirty="0"/>
          </a:p>
        </p:txBody>
      </p:sp>
    </p:spTree>
    <p:extLst>
      <p:ext uri="{BB962C8B-B14F-4D97-AF65-F5344CB8AC3E}">
        <p14:creationId xmlns:p14="http://schemas.microsoft.com/office/powerpoint/2010/main" val="137455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A981D-9C0A-4635-B0F1-565D7A39579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76200"/>
            <a:ext cx="7239000" cy="702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//const to prevent changes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add;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//can also do Address *add;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Person(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):add(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//initializer list used because const reference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-&gt;name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"\n Person Constructor called"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"Name: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"Address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add.display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~Person()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"\n Person Destructor called"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a1(20, 16,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"Some Sector"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"Some City"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p1(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SomeName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a1);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//created in this scope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p1.displayPerson();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//Person p1 destroyed here, a1 still exists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a1.display();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sz="1100" dirty="0"/>
          </a:p>
        </p:txBody>
      </p:sp>
    </p:spTree>
    <p:extLst>
      <p:ext uri="{BB962C8B-B14F-4D97-AF65-F5344CB8AC3E}">
        <p14:creationId xmlns:p14="http://schemas.microsoft.com/office/powerpoint/2010/main" val="821977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part is </a:t>
            </a:r>
            <a:r>
              <a:rPr lang="en-US" dirty="0">
                <a:solidFill>
                  <a:srgbClr val="0070C0"/>
                </a:solidFill>
              </a:rPr>
              <a:t>part of</a:t>
            </a:r>
            <a:r>
              <a:rPr lang="en-US" dirty="0"/>
              <a:t> the whole </a:t>
            </a:r>
          </a:p>
          <a:p>
            <a:pPr lvl="1"/>
            <a:r>
              <a:rPr lang="en-US" dirty="0"/>
              <a:t>i.e. the part object is a </a:t>
            </a:r>
            <a:r>
              <a:rPr lang="en-US" b="1" i="1" dirty="0">
                <a:solidFill>
                  <a:srgbClr val="FF0000"/>
                </a:solidFill>
              </a:rPr>
              <a:t>data member </a:t>
            </a:r>
            <a:r>
              <a:rPr lang="en-US" dirty="0"/>
              <a:t>of the whole class</a:t>
            </a:r>
          </a:p>
          <a:p>
            <a:pPr lvl="1"/>
            <a:r>
              <a:rPr lang="en-US" dirty="0"/>
              <a:t>e.g. a Patient object is a data member of the Doctor class</a:t>
            </a:r>
          </a:p>
          <a:p>
            <a:endParaRPr lang="en-US" dirty="0"/>
          </a:p>
          <a:p>
            <a:r>
              <a:rPr lang="en-US" dirty="0"/>
              <a:t>The part can belong to </a:t>
            </a:r>
            <a:r>
              <a:rPr lang="en-US" dirty="0">
                <a:solidFill>
                  <a:srgbClr val="0070C0"/>
                </a:solidFill>
              </a:rPr>
              <a:t>more than one </a:t>
            </a:r>
            <a:r>
              <a:rPr lang="en-US" dirty="0"/>
              <a:t>wholes at a time</a:t>
            </a:r>
          </a:p>
          <a:p>
            <a:pPr lvl="1"/>
            <a:r>
              <a:rPr lang="en-US" dirty="0"/>
              <a:t>i.e. the part object can be </a:t>
            </a:r>
            <a:r>
              <a:rPr lang="en-US" b="1" i="1" dirty="0">
                <a:solidFill>
                  <a:srgbClr val="FF0000"/>
                </a:solidFill>
              </a:rPr>
              <a:t>a data member of multiple whole objects</a:t>
            </a:r>
          </a:p>
          <a:p>
            <a:pPr lvl="1"/>
            <a:r>
              <a:rPr lang="en-US" dirty="0"/>
              <a:t>e.g. a single Patient object can be a part of multiple doctor objects</a:t>
            </a:r>
          </a:p>
          <a:p>
            <a:endParaRPr lang="en-US" dirty="0"/>
          </a:p>
          <a:p>
            <a:r>
              <a:rPr lang="en-US" dirty="0"/>
              <a:t>The part </a:t>
            </a:r>
            <a:r>
              <a:rPr lang="en-US" dirty="0">
                <a:solidFill>
                  <a:srgbClr val="0070C0"/>
                </a:solidFill>
              </a:rPr>
              <a:t>does not have its existence managed </a:t>
            </a:r>
            <a:r>
              <a:rPr lang="en-US" dirty="0"/>
              <a:t>by the whole </a:t>
            </a:r>
          </a:p>
          <a:p>
            <a:pPr lvl="1"/>
            <a:r>
              <a:rPr lang="en-US" dirty="0"/>
              <a:t>i.e. the creation and destruction of the part is </a:t>
            </a:r>
            <a:r>
              <a:rPr lang="en-US" b="1" i="1" dirty="0">
                <a:solidFill>
                  <a:srgbClr val="FF0000"/>
                </a:solidFill>
              </a:rPr>
              <a:t>not done by the whole</a:t>
            </a:r>
          </a:p>
          <a:p>
            <a:pPr lvl="1"/>
            <a:r>
              <a:rPr lang="en-US" dirty="0"/>
              <a:t>e.g. the doctor will not create or destroy patient objects</a:t>
            </a:r>
          </a:p>
          <a:p>
            <a:endParaRPr lang="en-US" dirty="0"/>
          </a:p>
          <a:p>
            <a:r>
              <a:rPr lang="en-US" dirty="0"/>
              <a:t>The part does </a:t>
            </a:r>
            <a:r>
              <a:rPr lang="en-US" dirty="0">
                <a:solidFill>
                  <a:srgbClr val="0070C0"/>
                </a:solidFill>
              </a:rPr>
              <a:t>not know about the existence </a:t>
            </a:r>
            <a:r>
              <a:rPr lang="en-US" dirty="0"/>
              <a:t>of the whole </a:t>
            </a:r>
          </a:p>
        </p:txBody>
      </p:sp>
    </p:spTree>
    <p:extLst>
      <p:ext uri="{BB962C8B-B14F-4D97-AF65-F5344CB8AC3E}">
        <p14:creationId xmlns:p14="http://schemas.microsoft.com/office/powerpoint/2010/main" val="181593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2590800"/>
            <a:ext cx="3923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Case Study </a:t>
            </a:r>
            <a:r>
              <a:rPr lang="en-US" dirty="0"/>
              <a:t>(Parking lot)</a:t>
            </a:r>
          </a:p>
          <a:p>
            <a:r>
              <a:rPr lang="en-US" dirty="0"/>
              <a:t>A parking lot is an open area designated for parking cars. We will design a parking lot where a certain number of cars can be parked for a certain amount of time. Each parking slot can have a single vehicle/car parked in 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230C4-E739-4057-8B8E-7B2B5759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738312"/>
            <a:ext cx="4495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Implementing aggregation VS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4495800" cy="452596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400" b="1" u="sng" dirty="0"/>
              <a:t>Aggregation</a:t>
            </a:r>
          </a:p>
          <a:p>
            <a:pPr lvl="1">
              <a:lnSpc>
                <a:spcPct val="1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Parts</a:t>
            </a:r>
            <a:r>
              <a:rPr lang="en-US" sz="1600" dirty="0"/>
              <a:t> are </a:t>
            </a:r>
            <a:r>
              <a:rPr lang="en-US" sz="1600" b="1" dirty="0">
                <a:solidFill>
                  <a:srgbClr val="FF0000"/>
                </a:solidFill>
              </a:rPr>
              <a:t>added</a:t>
            </a:r>
            <a:r>
              <a:rPr lang="en-US" sz="1600" dirty="0"/>
              <a:t> as </a:t>
            </a:r>
            <a:r>
              <a:rPr lang="en-US" sz="1600" b="1" dirty="0">
                <a:solidFill>
                  <a:srgbClr val="FF0000"/>
                </a:solidFill>
              </a:rPr>
              <a:t>references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rgbClr val="FF0000"/>
                </a:solidFill>
              </a:rPr>
              <a:t>pointers</a:t>
            </a:r>
          </a:p>
          <a:p>
            <a:pPr lvl="1">
              <a:lnSpc>
                <a:spcPct val="1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Whole</a:t>
            </a:r>
            <a:r>
              <a:rPr lang="en-US" sz="1600" dirty="0"/>
              <a:t> is </a:t>
            </a:r>
            <a:r>
              <a:rPr lang="en-US" sz="1600" b="1" dirty="0">
                <a:solidFill>
                  <a:srgbClr val="FF0000"/>
                </a:solidFill>
              </a:rPr>
              <a:t>not responsible </a:t>
            </a:r>
            <a:r>
              <a:rPr lang="en-US" sz="1600" dirty="0"/>
              <a:t>for creation and deletion</a:t>
            </a:r>
          </a:p>
          <a:p>
            <a:pPr lvl="1">
              <a:lnSpc>
                <a:spcPct val="170000"/>
              </a:lnSpc>
            </a:pPr>
            <a:r>
              <a:rPr lang="en-US" sz="1600" dirty="0"/>
              <a:t>Whole takes the objects it is going to point to as: </a:t>
            </a:r>
          </a:p>
          <a:p>
            <a:pPr marL="857250" lvl="2" indent="0">
              <a:lnSpc>
                <a:spcPct val="170000"/>
              </a:lnSpc>
              <a:buNone/>
            </a:pPr>
            <a:r>
              <a:rPr lang="en-US" sz="1600" dirty="0"/>
              <a:t>1) </a:t>
            </a:r>
            <a:r>
              <a:rPr lang="en-US" sz="1600" b="1" dirty="0">
                <a:solidFill>
                  <a:srgbClr val="FF0000"/>
                </a:solidFill>
              </a:rPr>
              <a:t>constructor parameters</a:t>
            </a:r>
            <a:r>
              <a:rPr lang="en-US" sz="1600" dirty="0"/>
              <a:t>; </a:t>
            </a:r>
          </a:p>
          <a:p>
            <a:pPr marL="857250" lvl="2" indent="0">
              <a:lnSpc>
                <a:spcPct val="170000"/>
              </a:lnSpc>
              <a:buNone/>
            </a:pPr>
            <a:r>
              <a:rPr lang="en-US" sz="1600" dirty="0"/>
              <a:t>2) </a:t>
            </a:r>
            <a:r>
              <a:rPr lang="en-US" sz="1600" b="1" dirty="0">
                <a:solidFill>
                  <a:srgbClr val="FF0000"/>
                </a:solidFill>
              </a:rPr>
              <a:t>parts are added later via access functions like setters</a:t>
            </a:r>
          </a:p>
          <a:p>
            <a:pPr lvl="1">
              <a:lnSpc>
                <a:spcPct val="170000"/>
              </a:lnSpc>
            </a:pPr>
            <a:r>
              <a:rPr lang="en-US" sz="1600" dirty="0"/>
              <a:t>Parts exists </a:t>
            </a:r>
            <a:r>
              <a:rPr lang="en-US" sz="1600" b="1" dirty="0">
                <a:solidFill>
                  <a:srgbClr val="FF0000"/>
                </a:solidFill>
              </a:rPr>
              <a:t>outside the scope </a:t>
            </a:r>
            <a:r>
              <a:rPr lang="en-US" sz="1600" dirty="0"/>
              <a:t>of whole</a:t>
            </a:r>
          </a:p>
          <a:p>
            <a:pPr>
              <a:lnSpc>
                <a:spcPct val="170000"/>
              </a:lnSpc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49580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400" b="1" u="sng" dirty="0"/>
              <a:t>Composition</a:t>
            </a:r>
          </a:p>
          <a:p>
            <a:pPr lvl="1">
              <a:lnSpc>
                <a:spcPct val="1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Parts</a:t>
            </a:r>
            <a:r>
              <a:rPr lang="en-US" sz="1600" dirty="0"/>
              <a:t> are </a:t>
            </a:r>
            <a:r>
              <a:rPr lang="en-US" sz="1600" b="1" dirty="0">
                <a:solidFill>
                  <a:srgbClr val="FF0000"/>
                </a:solidFill>
              </a:rPr>
              <a:t>added</a:t>
            </a:r>
            <a:r>
              <a:rPr lang="en-US" sz="1600" dirty="0"/>
              <a:t> as </a:t>
            </a:r>
            <a:r>
              <a:rPr lang="en-US" sz="1600" b="1" dirty="0">
                <a:solidFill>
                  <a:srgbClr val="FF0000"/>
                </a:solidFill>
              </a:rPr>
              <a:t>normal variables </a:t>
            </a:r>
            <a:r>
              <a:rPr lang="en-US" sz="1600" dirty="0"/>
              <a:t>(or pointers)</a:t>
            </a:r>
          </a:p>
          <a:p>
            <a:pPr lvl="1">
              <a:lnSpc>
                <a:spcPct val="1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Whole</a:t>
            </a:r>
            <a:r>
              <a:rPr lang="en-US" sz="1600" dirty="0"/>
              <a:t> is </a:t>
            </a:r>
            <a:r>
              <a:rPr lang="en-US" sz="1600" b="1" dirty="0">
                <a:solidFill>
                  <a:srgbClr val="FF0000"/>
                </a:solidFill>
              </a:rPr>
              <a:t>responsible</a:t>
            </a:r>
            <a:r>
              <a:rPr lang="en-US" sz="1600" dirty="0"/>
              <a:t> for </a:t>
            </a:r>
            <a:r>
              <a:rPr lang="en-US" sz="1600" b="1" dirty="0">
                <a:solidFill>
                  <a:srgbClr val="FF0000"/>
                </a:solidFill>
              </a:rPr>
              <a:t>creation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FF0000"/>
                </a:solidFill>
              </a:rPr>
              <a:t>deletion</a:t>
            </a:r>
          </a:p>
          <a:p>
            <a:pPr lvl="1">
              <a:lnSpc>
                <a:spcPct val="17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97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729948" y="3495675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21904" y="4181475"/>
            <a:ext cx="28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Creation done in side whole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92" y="1297334"/>
            <a:ext cx="3505200" cy="523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599"/>
            <a:ext cx="5105400" cy="552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own Arrow 8"/>
          <p:cNvSpPr/>
          <p:nvPr/>
        </p:nvSpPr>
        <p:spPr>
          <a:xfrm>
            <a:off x="2213468" y="432766"/>
            <a:ext cx="771939" cy="110296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25333" y="753416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Composition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952422" y="432766"/>
            <a:ext cx="771939" cy="110296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24125" y="745604"/>
            <a:ext cx="172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241063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weak</a:t>
            </a:r>
            <a:r>
              <a:rPr lang="en-US" dirty="0"/>
              <a:t> of relationship </a:t>
            </a:r>
          </a:p>
          <a:p>
            <a:r>
              <a:rPr lang="en-US" dirty="0"/>
              <a:t>Two otherwise unrelated objects</a:t>
            </a:r>
          </a:p>
          <a:p>
            <a:r>
              <a:rPr lang="en-US" dirty="0"/>
              <a:t>There is </a:t>
            </a:r>
            <a:r>
              <a:rPr lang="en-US" dirty="0">
                <a:solidFill>
                  <a:srgbClr val="0070C0"/>
                </a:solidFill>
              </a:rPr>
              <a:t>no implied whole/part relationship</a:t>
            </a:r>
          </a:p>
          <a:p>
            <a:r>
              <a:rPr lang="en-US" dirty="0"/>
              <a:t>Models a </a:t>
            </a:r>
            <a:r>
              <a:rPr lang="en-US" dirty="0">
                <a:solidFill>
                  <a:srgbClr val="0070C0"/>
                </a:solidFill>
              </a:rPr>
              <a:t>uses - a</a:t>
            </a:r>
            <a:r>
              <a:rPr lang="en-US" dirty="0"/>
              <a:t> relationship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7894F3-096F-29B2-D534-901DE63AE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/>
          <a:stretch/>
        </p:blipFill>
        <p:spPr bwMode="auto">
          <a:xfrm>
            <a:off x="7010400" y="4656072"/>
            <a:ext cx="2345635" cy="22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F5A23E-6267-3ADB-C7E8-0096A2558999}"/>
              </a:ext>
            </a:extLst>
          </p:cNvPr>
          <p:cNvSpPr/>
          <p:nvPr/>
        </p:nvSpPr>
        <p:spPr>
          <a:xfrm>
            <a:off x="8729207" y="6637272"/>
            <a:ext cx="568518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906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92873"/>
              </p:ext>
            </p:extLst>
          </p:nvPr>
        </p:nvGraphicFramePr>
        <p:xfrm>
          <a:off x="228599" y="1600200"/>
          <a:ext cx="8686801" cy="2252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33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Aggregation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Association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8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Whole/Part</a:t>
                      </a:r>
                      <a:r>
                        <a:rPr lang="en-US" baseline="0" dirty="0"/>
                        <a:t> relationship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Whole/Part</a:t>
                      </a:r>
                      <a:r>
                        <a:rPr lang="en-US" baseline="0" dirty="0"/>
                        <a:t> relationship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Associated object is unrelated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Associated object can belong to only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one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Associated object</a:t>
                      </a:r>
                      <a:r>
                        <a:rPr lang="en-US" baseline="0" dirty="0"/>
                        <a:t> can belong to multiple 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Associated object</a:t>
                      </a:r>
                      <a:r>
                        <a:rPr lang="en-US" baseline="0" dirty="0"/>
                        <a:t> can belong to multiple objects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Unidirectional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Unidirectional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Usually Bidirectional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5157F7A-8EFC-CEFE-6221-9BE53BBD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/>
          <a:stretch/>
        </p:blipFill>
        <p:spPr bwMode="auto">
          <a:xfrm>
            <a:off x="7010400" y="4656072"/>
            <a:ext cx="2345635" cy="22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CA8E61-F603-910D-03A3-3D3EF54EE41F}"/>
              </a:ext>
            </a:extLst>
          </p:cNvPr>
          <p:cNvSpPr/>
          <p:nvPr/>
        </p:nvSpPr>
        <p:spPr>
          <a:xfrm>
            <a:off x="8729207" y="6637272"/>
            <a:ext cx="568518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20444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775" y="1981200"/>
            <a:ext cx="4191000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The teacher clearly has a relationship with his students and </a:t>
            </a:r>
            <a:r>
              <a:rPr lang="en-US" sz="1800" i="1" dirty="0"/>
              <a:t>vice versa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It’s not a part/whole (object composition) relationship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teacher can teach many students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 student can study from many teachers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Neither of the object’s lifespans are tied to the other.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</a:rPr>
              <a:t>Bidirectional 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4495800" y="1981200"/>
            <a:ext cx="4343400" cy="4114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800" dirty="0"/>
              <a:t>A student has a relationship with the route bus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Its not a part/whole relationship</a:t>
            </a:r>
          </a:p>
          <a:p>
            <a:pPr>
              <a:lnSpc>
                <a:spcPct val="170000"/>
              </a:lnSpc>
            </a:pPr>
            <a:r>
              <a:rPr lang="en-US" sz="1800" dirty="0"/>
              <a:t>Multiple students can be on a certain route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Neither of the object’s lifespans are tied to the other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0000"/>
                </a:solidFill>
              </a:rPr>
              <a:t>Unidirectional</a:t>
            </a:r>
          </a:p>
        </p:txBody>
      </p: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381000" y="1219200"/>
            <a:ext cx="3608990" cy="514350"/>
            <a:chOff x="576" y="3216"/>
            <a:chExt cx="2969" cy="28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Student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Faculty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10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4724400" y="1244556"/>
            <a:ext cx="3608990" cy="514350"/>
            <a:chOff x="576" y="3216"/>
            <a:chExt cx="2969" cy="288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Bus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Student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10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9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Associations are a broad type of relationship</a:t>
            </a:r>
          </a:p>
          <a:p>
            <a:r>
              <a:rPr lang="en-US" dirty="0"/>
              <a:t>They can be implemented in </a:t>
            </a:r>
            <a:r>
              <a:rPr lang="en-US" dirty="0">
                <a:solidFill>
                  <a:srgbClr val="0070C0"/>
                </a:solidFill>
              </a:rPr>
              <a:t>many different ways</a:t>
            </a:r>
          </a:p>
          <a:p>
            <a:pPr lvl="1"/>
            <a:r>
              <a:rPr lang="en-US" dirty="0"/>
              <a:t>Association implemented using pointers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027795"/>
            <a:ext cx="4118934" cy="292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7" y="2974800"/>
            <a:ext cx="3953648" cy="297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08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84667"/>
            <a:ext cx="8854223" cy="829733"/>
          </a:xfrm>
        </p:spPr>
        <p:txBody>
          <a:bodyPr>
            <a:noAutofit/>
          </a:bodyPr>
          <a:lstStyle/>
          <a:p>
            <a:r>
              <a:rPr lang="en-US" dirty="0"/>
              <a:t>Composition vs Aggregation vs Association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1" y="1066800"/>
          <a:ext cx="8657780" cy="313906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164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</a:rPr>
                        <a:t>Property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</a:rPr>
                        <a:t>Composition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>
                          <a:solidFill>
                            <a:srgbClr val="FF0000"/>
                          </a:solidFill>
                        </a:rPr>
                        <a:t>Aggregation</a:t>
                      </a:r>
                      <a:endParaRPr lang="en-US" sz="14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</a:rPr>
                        <a:t>Association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</a:rPr>
                        <a:t>Relationship type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Whole/part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Whole/part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Otherwise unrelated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</a:rPr>
                        <a:t>Members can belong to multiple classes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No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Yes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Yes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>
                          <a:solidFill>
                            <a:srgbClr val="FF0000"/>
                          </a:solidFill>
                        </a:rPr>
                        <a:t>Members existence managed by class</a:t>
                      </a:r>
                      <a:endParaRPr lang="en-US" sz="14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Yes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No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No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>
                          <a:solidFill>
                            <a:srgbClr val="FF0000"/>
                          </a:solidFill>
                        </a:rPr>
                        <a:t>Directionality</a:t>
                      </a:r>
                      <a:endParaRPr lang="en-US" sz="14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Unidirectional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Unidirectional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Unidirectional or bidirectional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 dirty="0">
                          <a:solidFill>
                            <a:srgbClr val="FF0000"/>
                          </a:solidFill>
                        </a:rPr>
                        <a:t>Relationship verb</a:t>
                      </a:r>
                      <a:endParaRPr lang="en-US" sz="14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Part-of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/>
                        <a:t>Has-a</a:t>
                      </a:r>
                      <a:endParaRPr lang="en-US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/>
                        <a:t>Uses-a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28600" y="4349506"/>
            <a:ext cx="3608990" cy="514350"/>
            <a:chOff x="576" y="3216"/>
            <a:chExt cx="2969" cy="28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Engine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Car</a:t>
              </a: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2304" y="3296"/>
              <a:ext cx="232" cy="144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0" name="Group 35"/>
          <p:cNvGrpSpPr>
            <a:grpSpLocks/>
          </p:cNvGrpSpPr>
          <p:nvPr/>
        </p:nvGrpSpPr>
        <p:grpSpPr bwMode="auto">
          <a:xfrm>
            <a:off x="5334000" y="6319905"/>
            <a:ext cx="3608990" cy="514350"/>
            <a:chOff x="576" y="3216"/>
            <a:chExt cx="2969" cy="288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Student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Faculty</a:t>
              </a: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10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35"/>
          <p:cNvGrpSpPr>
            <a:grpSpLocks/>
          </p:cNvGrpSpPr>
          <p:nvPr/>
        </p:nvGrpSpPr>
        <p:grpSpPr bwMode="auto">
          <a:xfrm>
            <a:off x="2045097" y="5029199"/>
            <a:ext cx="3608990" cy="514350"/>
            <a:chOff x="576" y="3216"/>
            <a:chExt cx="2969" cy="288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Address</a:t>
              </a: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Person</a:t>
              </a:r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1"/>
            <p:cNvSpPr>
              <a:spLocks noChangeArrowheads="1"/>
            </p:cNvSpPr>
            <p:nvPr/>
          </p:nvSpPr>
          <p:spPr bwMode="auto">
            <a:xfrm>
              <a:off x="2304" y="3296"/>
              <a:ext cx="232" cy="144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" name="Group 35"/>
          <p:cNvGrpSpPr>
            <a:grpSpLocks/>
          </p:cNvGrpSpPr>
          <p:nvPr/>
        </p:nvGrpSpPr>
        <p:grpSpPr bwMode="auto">
          <a:xfrm>
            <a:off x="5334000" y="5668113"/>
            <a:ext cx="3608990" cy="514350"/>
            <a:chOff x="576" y="3216"/>
            <a:chExt cx="2969" cy="288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Bus</a:t>
              </a:r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2547" y="3216"/>
              <a:ext cx="99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2000" dirty="0"/>
                <a:t>Student</a:t>
              </a: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1488" y="3368"/>
              <a:ext cx="10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65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objects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 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Leaves interact with the sunlight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Car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Driver interacts with the car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4C250-D0AD-46D6-A12C-584B41FEFEF2}"/>
              </a:ext>
            </a:extLst>
          </p:cNvPr>
          <p:cNvSpPr txBox="1"/>
          <p:nvPr/>
        </p:nvSpPr>
        <p:spPr>
          <a:xfrm>
            <a:off x="6829440" y="3429000"/>
            <a:ext cx="222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Objects</a:t>
            </a:r>
          </a:p>
          <a:p>
            <a:r>
              <a:rPr lang="en-US" dirty="0"/>
              <a:t>Car, Body, Steering wheel, tires, engine,</a:t>
            </a:r>
          </a:p>
          <a:p>
            <a:r>
              <a:rPr lang="en-US" dirty="0"/>
              <a:t>Driver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B1038-6584-48A3-9D6B-92337F4D5315}"/>
              </a:ext>
            </a:extLst>
          </p:cNvPr>
          <p:cNvSpPr txBox="1"/>
          <p:nvPr/>
        </p:nvSpPr>
        <p:spPr>
          <a:xfrm>
            <a:off x="1524000" y="3567499"/>
            <a:ext cx="260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Objects</a:t>
            </a:r>
          </a:p>
          <a:p>
            <a:r>
              <a:rPr lang="en-US" dirty="0"/>
              <a:t>Plant, Flower, Leaves,</a:t>
            </a:r>
          </a:p>
          <a:p>
            <a:r>
              <a:rPr lang="en-US" dirty="0"/>
              <a:t>Sunlight</a:t>
            </a:r>
          </a:p>
          <a:p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3EFEF6B-C73C-4E8D-BE14-450B08EA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35851" r="4249" b="24301"/>
          <a:stretch/>
        </p:blipFill>
        <p:spPr bwMode="auto">
          <a:xfrm>
            <a:off x="4291382" y="4822314"/>
            <a:ext cx="4395418" cy="1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819230-8B8A-4B95-982D-C7609BD75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" b="27800"/>
          <a:stretch/>
        </p:blipFill>
        <p:spPr>
          <a:xfrm>
            <a:off x="90764" y="4424254"/>
            <a:ext cx="3379915" cy="23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2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b/w objects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in the real world have </a:t>
            </a:r>
            <a:r>
              <a:rPr lang="en-US" dirty="0">
                <a:solidFill>
                  <a:srgbClr val="0070C0"/>
                </a:solidFill>
              </a:rPr>
              <a:t>relationships with each other</a:t>
            </a:r>
          </a:p>
          <a:p>
            <a:pPr lvl="1"/>
            <a:r>
              <a:rPr lang="en-US" dirty="0"/>
              <a:t>When an object has a relationship with another object </a:t>
            </a:r>
            <a:r>
              <a:rPr lang="en-US" dirty="0">
                <a:solidFill>
                  <a:srgbClr val="0070C0"/>
                </a:solidFill>
              </a:rPr>
              <a:t>it can interact with it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What are the </a:t>
            </a:r>
            <a:r>
              <a:rPr lang="en-US" b="1" i="1" dirty="0">
                <a:solidFill>
                  <a:srgbClr val="FF0000"/>
                </a:solidFill>
              </a:rPr>
              <a:t>relationships between objects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Understanding these relationships help in writing </a:t>
            </a:r>
            <a:r>
              <a:rPr lang="en-US" dirty="0">
                <a:solidFill>
                  <a:srgbClr val="0070C0"/>
                </a:solidFill>
              </a:rPr>
              <a:t>reusable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extensible</a:t>
            </a:r>
            <a:r>
              <a:rPr lang="en-US" dirty="0"/>
              <a:t> code - HOW?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0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objects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 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Plant is </a:t>
            </a:r>
            <a:r>
              <a:rPr lang="en-US" dirty="0">
                <a:solidFill>
                  <a:srgbClr val="0070C0"/>
                </a:solidFill>
              </a:rPr>
              <a:t>composed </a:t>
            </a:r>
            <a:r>
              <a:rPr lang="en-US" dirty="0"/>
              <a:t>of leaves and flowers</a:t>
            </a:r>
          </a:p>
          <a:p>
            <a:r>
              <a:rPr lang="en-US" dirty="0"/>
              <a:t>Flower’s </a:t>
            </a:r>
            <a:r>
              <a:rPr lang="en-US" b="1" i="1" dirty="0">
                <a:solidFill>
                  <a:srgbClr val="FF0000"/>
                </a:solidFill>
              </a:rPr>
              <a:t>existence depends on the plant.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Car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Car is </a:t>
            </a:r>
            <a:r>
              <a:rPr lang="en-US" dirty="0">
                <a:solidFill>
                  <a:srgbClr val="0070C0"/>
                </a:solidFill>
              </a:rPr>
              <a:t>composed</a:t>
            </a:r>
            <a:r>
              <a:rPr lang="en-US" dirty="0"/>
              <a:t> of body, steering wheel, tires, engine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C1418-A8F5-4FF9-8FC7-94CFDDCD20C5}"/>
              </a:ext>
            </a:extLst>
          </p:cNvPr>
          <p:cNvSpPr txBox="1"/>
          <p:nvPr/>
        </p:nvSpPr>
        <p:spPr>
          <a:xfrm>
            <a:off x="6829440" y="3429000"/>
            <a:ext cx="2223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Objects</a:t>
            </a:r>
          </a:p>
          <a:p>
            <a:r>
              <a:rPr lang="en-US" dirty="0"/>
              <a:t>Car, Body, Steering wheel, tires, engine,</a:t>
            </a:r>
          </a:p>
          <a:p>
            <a:r>
              <a:rPr lang="en-US" dirty="0"/>
              <a:t>Driver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67397-4E6C-4524-A9B7-B678CB7DA359}"/>
              </a:ext>
            </a:extLst>
          </p:cNvPr>
          <p:cNvSpPr txBox="1"/>
          <p:nvPr/>
        </p:nvSpPr>
        <p:spPr>
          <a:xfrm>
            <a:off x="2831660" y="3550354"/>
            <a:ext cx="260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Objects</a:t>
            </a:r>
          </a:p>
          <a:p>
            <a:r>
              <a:rPr lang="en-US" dirty="0"/>
              <a:t>Plant, Flower, Leaves,</a:t>
            </a:r>
          </a:p>
          <a:p>
            <a:r>
              <a:rPr lang="en-US" dirty="0"/>
              <a:t>Sunlight</a:t>
            </a:r>
          </a:p>
          <a:p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A35D306-A1B8-41A3-AF6F-53DA2E889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35851" r="4249" b="24301"/>
          <a:stretch/>
        </p:blipFill>
        <p:spPr bwMode="auto">
          <a:xfrm>
            <a:off x="4291382" y="4822314"/>
            <a:ext cx="4395418" cy="1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712525-F4F6-43B6-99D1-7B99B8849F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" b="27800"/>
          <a:stretch/>
        </p:blipFill>
        <p:spPr>
          <a:xfrm>
            <a:off x="90764" y="4424254"/>
            <a:ext cx="3379915" cy="23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identify the relationships between objects?</a:t>
            </a:r>
          </a:p>
          <a:p>
            <a:endParaRPr lang="en-US" dirty="0"/>
          </a:p>
          <a:p>
            <a:r>
              <a:rPr lang="en-US" dirty="0"/>
              <a:t>There are special “</a:t>
            </a:r>
            <a:r>
              <a:rPr lang="en-US" dirty="0">
                <a:solidFill>
                  <a:srgbClr val="0070C0"/>
                </a:solidFill>
              </a:rPr>
              <a:t>relationship type</a:t>
            </a:r>
            <a:r>
              <a:rPr lang="en-US" dirty="0"/>
              <a:t>” words to describe these relationships. These are:</a:t>
            </a:r>
          </a:p>
          <a:p>
            <a:endParaRPr lang="en-US" dirty="0"/>
          </a:p>
          <a:p>
            <a:pPr lvl="1"/>
            <a:r>
              <a:rPr lang="en-US" dirty="0"/>
              <a:t>part-of</a:t>
            </a:r>
          </a:p>
          <a:p>
            <a:pPr lvl="1"/>
            <a:r>
              <a:rPr lang="en-US" dirty="0"/>
              <a:t>has-a</a:t>
            </a:r>
          </a:p>
          <a:p>
            <a:pPr lvl="1"/>
            <a:r>
              <a:rPr lang="en-US" dirty="0"/>
              <a:t>uses-a</a:t>
            </a:r>
          </a:p>
          <a:p>
            <a:pPr lvl="1"/>
            <a:r>
              <a:rPr lang="en-US" dirty="0"/>
              <a:t>depends-on</a:t>
            </a:r>
          </a:p>
          <a:p>
            <a:pPr lvl="1"/>
            <a:r>
              <a:rPr lang="en-US" dirty="0"/>
              <a:t>member-of</a:t>
            </a:r>
          </a:p>
          <a:p>
            <a:pPr lvl="1"/>
            <a:r>
              <a:rPr lang="en-US" dirty="0"/>
              <a:t>is-a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200" y="3060970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Can we use these words to describe relationships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we identified?</a:t>
            </a:r>
          </a:p>
        </p:txBody>
      </p:sp>
      <p:sp>
        <p:nvSpPr>
          <p:cNvPr id="5" name="Right Brace 4"/>
          <p:cNvSpPr/>
          <p:nvPr/>
        </p:nvSpPr>
        <p:spPr>
          <a:xfrm>
            <a:off x="2971800" y="3128953"/>
            <a:ext cx="457200" cy="32385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768985"/>
            <a:ext cx="4092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How are these words useful in context of C++ classes?</a:t>
            </a:r>
          </a:p>
        </p:txBody>
      </p:sp>
    </p:spTree>
    <p:extLst>
      <p:ext uri="{BB962C8B-B14F-4D97-AF65-F5344CB8AC3E}">
        <p14:creationId xmlns:p14="http://schemas.microsoft.com/office/powerpoint/2010/main" val="166838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relationship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example: </a:t>
            </a:r>
          </a:p>
          <a:p>
            <a:pPr lvl="1"/>
            <a:r>
              <a:rPr lang="en-US" dirty="0"/>
              <a:t>a square “</a:t>
            </a:r>
            <a:r>
              <a:rPr lang="en-US" b="1" dirty="0">
                <a:solidFill>
                  <a:srgbClr val="0070C0"/>
                </a:solidFill>
              </a:rPr>
              <a:t>is-a</a:t>
            </a:r>
            <a:r>
              <a:rPr lang="en-US" dirty="0"/>
              <a:t>” shape</a:t>
            </a:r>
          </a:p>
          <a:p>
            <a:pPr lvl="1"/>
            <a:r>
              <a:rPr lang="en-US" dirty="0"/>
              <a:t>a car “</a:t>
            </a:r>
            <a:r>
              <a:rPr lang="en-US" b="1" dirty="0">
                <a:solidFill>
                  <a:srgbClr val="0070C0"/>
                </a:solidFill>
              </a:rPr>
              <a:t>has-a</a:t>
            </a:r>
            <a:r>
              <a:rPr lang="en-US" dirty="0"/>
              <a:t>” steering wheel</a:t>
            </a:r>
          </a:p>
          <a:p>
            <a:pPr lvl="1"/>
            <a:r>
              <a:rPr lang="en-US" dirty="0"/>
              <a:t>a computer programmer “</a:t>
            </a:r>
            <a:r>
              <a:rPr lang="en-US" b="1" dirty="0">
                <a:solidFill>
                  <a:srgbClr val="0070C0"/>
                </a:solidFill>
              </a:rPr>
              <a:t>uses-a</a:t>
            </a:r>
            <a:r>
              <a:rPr lang="en-US" dirty="0"/>
              <a:t>” keyboard</a:t>
            </a:r>
          </a:p>
          <a:p>
            <a:pPr lvl="1"/>
            <a:r>
              <a:rPr lang="en-US" dirty="0"/>
              <a:t>a flower “</a:t>
            </a:r>
            <a:r>
              <a:rPr lang="en-US" b="1" dirty="0">
                <a:solidFill>
                  <a:srgbClr val="0070C0"/>
                </a:solidFill>
              </a:rPr>
              <a:t>depends-on</a:t>
            </a:r>
            <a:r>
              <a:rPr lang="en-US" dirty="0"/>
              <a:t>” a bee for pollination</a:t>
            </a:r>
          </a:p>
          <a:p>
            <a:pPr lvl="1"/>
            <a:r>
              <a:rPr lang="en-US" dirty="0"/>
              <a:t>a student is a “</a:t>
            </a:r>
            <a:r>
              <a:rPr lang="en-US" b="1" dirty="0">
                <a:solidFill>
                  <a:srgbClr val="0070C0"/>
                </a:solidFill>
              </a:rPr>
              <a:t>member-of</a:t>
            </a:r>
            <a:r>
              <a:rPr lang="en-US" dirty="0"/>
              <a:t>” a class</a:t>
            </a:r>
          </a:p>
          <a:p>
            <a:pPr lvl="1"/>
            <a:r>
              <a:rPr lang="en-US" dirty="0"/>
              <a:t>Your brain exists as “</a:t>
            </a:r>
            <a:r>
              <a:rPr lang="en-US" b="1" dirty="0">
                <a:solidFill>
                  <a:srgbClr val="0070C0"/>
                </a:solidFill>
              </a:rPr>
              <a:t>part-of</a:t>
            </a:r>
            <a:r>
              <a:rPr lang="en-US" dirty="0"/>
              <a:t>” you</a:t>
            </a:r>
          </a:p>
          <a:p>
            <a:endParaRPr lang="en-US" dirty="0"/>
          </a:p>
          <a:p>
            <a:r>
              <a:rPr lang="en-US" dirty="0"/>
              <a:t>All of these relation types have useful analogies in C++.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Relationships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  <a:p>
            <a:r>
              <a:rPr lang="en-US" dirty="0"/>
              <a:t>Generalization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these two objects are not really related!</a:t>
            </a:r>
          </a:p>
          <a:p>
            <a:r>
              <a:rPr lang="en-US" dirty="0"/>
              <a:t>Dependency </a:t>
            </a:r>
          </a:p>
          <a:p>
            <a:r>
              <a:rPr lang="en-US" dirty="0"/>
              <a:t>Realization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>
            <a:endCxn id="6" idx="1"/>
          </p:cNvCxnSpPr>
          <p:nvPr/>
        </p:nvCxnSpPr>
        <p:spPr>
          <a:xfrm>
            <a:off x="2362200" y="1447800"/>
            <a:ext cx="1981200" cy="5026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>
            <a:off x="4343400" y="1447800"/>
            <a:ext cx="381000" cy="10052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4278" y="1447800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Aggregation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Association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B33BF1-8DF5-2730-A838-B310DEF88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/>
          <a:stretch/>
        </p:blipFill>
        <p:spPr bwMode="auto">
          <a:xfrm>
            <a:off x="7010400" y="4597148"/>
            <a:ext cx="2345635" cy="226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67BA77-6F02-6733-26CE-BF5040779E8B}"/>
              </a:ext>
            </a:extLst>
          </p:cNvPr>
          <p:cNvSpPr/>
          <p:nvPr/>
        </p:nvSpPr>
        <p:spPr>
          <a:xfrm>
            <a:off x="8729207" y="6578348"/>
            <a:ext cx="568518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6597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10289</TotalTime>
  <Words>2242</Words>
  <Application>Microsoft Office PowerPoint</Application>
  <PresentationFormat>On-screen Show (4:3)</PresentationFormat>
  <Paragraphs>423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Roboto</vt:lpstr>
      <vt:lpstr>Office Theme</vt:lpstr>
      <vt:lpstr>template</vt:lpstr>
      <vt:lpstr>PowerPoint Presentation</vt:lpstr>
      <vt:lpstr>Identifying objects</vt:lpstr>
      <vt:lpstr>Identifying objects</vt:lpstr>
      <vt:lpstr>Interaction between objects</vt:lpstr>
      <vt:lpstr>Relationship b/w objects</vt:lpstr>
      <vt:lpstr>Relationship between objects</vt:lpstr>
      <vt:lpstr>Relationship type words</vt:lpstr>
      <vt:lpstr>Other examples of relationship words</vt:lpstr>
      <vt:lpstr>Types of Relationships </vt:lpstr>
      <vt:lpstr>Relationships between Objects</vt:lpstr>
      <vt:lpstr>The HAS - A Relationship</vt:lpstr>
      <vt:lpstr>The HAS - A Relationship</vt:lpstr>
      <vt:lpstr>Types of object aggregation</vt:lpstr>
      <vt:lpstr>Composition</vt:lpstr>
      <vt:lpstr>Engine is a part-of Car (Example)</vt:lpstr>
      <vt:lpstr>Engine is a part-of Car (Example)</vt:lpstr>
      <vt:lpstr>PowerPoint Presentation</vt:lpstr>
      <vt:lpstr>Composition Properties</vt:lpstr>
      <vt:lpstr>Composition </vt:lpstr>
      <vt:lpstr>Composition</vt:lpstr>
      <vt:lpstr>Composition</vt:lpstr>
      <vt:lpstr>Aggregation</vt:lpstr>
      <vt:lpstr>Aggregation</vt:lpstr>
      <vt:lpstr>Person has an Address - Example</vt:lpstr>
      <vt:lpstr>Person has an Address - Example</vt:lpstr>
      <vt:lpstr>Person has an Address - Example</vt:lpstr>
      <vt:lpstr>PowerPoint Presentation</vt:lpstr>
      <vt:lpstr>PowerPoint Presentation</vt:lpstr>
      <vt:lpstr>Aggregation Properties</vt:lpstr>
      <vt:lpstr>Implementing aggregation VS composition</vt:lpstr>
      <vt:lpstr>Examples</vt:lpstr>
      <vt:lpstr>Association</vt:lpstr>
      <vt:lpstr>Association</vt:lpstr>
      <vt:lpstr>Association</vt:lpstr>
      <vt:lpstr>Implementing Association</vt:lpstr>
      <vt:lpstr>Composition vs Aggregation vs Association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aleem</dc:creator>
  <cp:lastModifiedBy>hira naveed</cp:lastModifiedBy>
  <cp:revision>576</cp:revision>
  <dcterms:created xsi:type="dcterms:W3CDTF">2012-08-28T12:59:58Z</dcterms:created>
  <dcterms:modified xsi:type="dcterms:W3CDTF">2022-05-08T17:01:26Z</dcterms:modified>
</cp:coreProperties>
</file>